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12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569"/>
    <p:restoredTop sz="94654"/>
  </p:normalViewPr>
  <p:slideViewPr>
    <p:cSldViewPr snapToGrid="0" snapToObjects="1">
      <p:cViewPr varScale="1">
        <p:scale>
          <a:sx n="85" d="100"/>
          <a:sy n="85" d="100"/>
        </p:scale>
        <p:origin x="208" y="5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handoutMaster" Target="handoutMasters/handout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A7BF65-D4EA-084C-A934-ABE74D1C0760}" type="datetimeFigureOut">
              <a:rPr lang="en-US" smtClean="0"/>
              <a:t>4/21/16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6BE6E2-B14A-8942-8987-EBEEAA7916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4100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4/21/16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4/21/16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4/21/16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4/21/16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4/21/16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4/21/16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4/21/16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4/21/16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4/21/16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4/21/16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4/21/16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4/21/16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Terminal Course Objectives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At the end of this course of instruction, you should be able to:</a:t>
            </a:r>
          </a:p>
        </p:txBody>
      </p:sp>
    </p:spTree>
    <p:extLst>
      <p:ext uri="{BB962C8B-B14F-4D97-AF65-F5344CB8AC3E}">
        <p14:creationId xmlns:p14="http://schemas.microsoft.com/office/powerpoint/2010/main" val="981174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8286851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dirty="0"/>
              <a:t>Examine the proper relationship between truth and freedom and use that to analyze and evaluate the goals of 21</a:t>
            </a:r>
            <a:r>
              <a:rPr lang="en-US" baseline="30000" dirty="0"/>
              <a:t>st</a:t>
            </a:r>
            <a:r>
              <a:rPr lang="en-US" dirty="0"/>
              <a:t> century opponents in the struggle for the American culture.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3977640"/>
            <a:ext cx="9601200" cy="1889760"/>
          </a:xfrm>
        </p:spPr>
        <p:txBody>
          <a:bodyPr/>
          <a:lstStyle/>
          <a:p>
            <a:pPr lvl="1">
              <a:spcBef>
                <a:spcPts val="1000"/>
              </a:spcBef>
              <a:buFont typeface="Franklin Gothic Book" panose="020B0503020102020204" pitchFamily="34" charset="0"/>
              <a:buChar char="■"/>
            </a:pPr>
            <a:r>
              <a:rPr lang="en-US" dirty="0"/>
              <a:t>What are the goals of secularists in the current culture war?</a:t>
            </a:r>
            <a:endParaRPr lang="en-US" sz="1400" dirty="0"/>
          </a:p>
          <a:p>
            <a:pPr lvl="1">
              <a:spcBef>
                <a:spcPts val="1000"/>
              </a:spcBef>
              <a:buFont typeface="Franklin Gothic Book" panose="020B0503020102020204" pitchFamily="34" charset="0"/>
              <a:buChar char="■"/>
            </a:pPr>
            <a:r>
              <a:rPr lang="en-US" dirty="0"/>
              <a:t>What are the goals of the spiritually inclined in the current culture war?</a:t>
            </a:r>
            <a:endParaRPr lang="en-US" sz="1400" dirty="0"/>
          </a:p>
          <a:p>
            <a:pPr lvl="1">
              <a:spcBef>
                <a:spcPts val="1000"/>
              </a:spcBef>
              <a:buFont typeface="Franklin Gothic Book" panose="020B0503020102020204" pitchFamily="34" charset="0"/>
              <a:buChar char="■"/>
            </a:pPr>
            <a:r>
              <a:rPr lang="en-US" dirty="0"/>
              <a:t>How can you identify the positions of those on opposite sides of the cultural divide in this conflict</a:t>
            </a:r>
            <a:r>
              <a:rPr lang="en-US" dirty="0" smtClean="0"/>
              <a:t>?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65998864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dirty="0"/>
              <a:t>Articulate the purpose of warfare and understand what our enemy wants and how he obtains his ends.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2766060"/>
            <a:ext cx="9601200" cy="3101340"/>
          </a:xfrm>
        </p:spPr>
        <p:txBody>
          <a:bodyPr/>
          <a:lstStyle/>
          <a:p>
            <a:pPr lvl="1">
              <a:spcBef>
                <a:spcPts val="1000"/>
              </a:spcBef>
              <a:buFont typeface="Franklin Gothic Book" panose="020B0503020102020204" pitchFamily="34" charset="0"/>
              <a:buChar char="■"/>
            </a:pPr>
            <a:r>
              <a:rPr lang="en-US" dirty="0"/>
              <a:t>What does God have to say about war?</a:t>
            </a:r>
            <a:endParaRPr lang="en-US" sz="1400" dirty="0"/>
          </a:p>
          <a:p>
            <a:pPr lvl="1">
              <a:spcBef>
                <a:spcPts val="1000"/>
              </a:spcBef>
              <a:buFont typeface="Franklin Gothic Book" panose="020B0503020102020204" pitchFamily="34" charset="0"/>
              <a:buChar char="■"/>
            </a:pPr>
            <a:r>
              <a:rPr lang="en-US" dirty="0"/>
              <a:t>Who is our enemy?</a:t>
            </a:r>
            <a:endParaRPr lang="en-US" sz="1400" dirty="0"/>
          </a:p>
          <a:p>
            <a:pPr lvl="1">
              <a:spcBef>
                <a:spcPts val="1000"/>
              </a:spcBef>
              <a:buFont typeface="Franklin Gothic Book" panose="020B0503020102020204" pitchFamily="34" charset="0"/>
              <a:buChar char="■"/>
            </a:pPr>
            <a:r>
              <a:rPr lang="en-US" dirty="0"/>
              <a:t>Discern if there is a culture war</a:t>
            </a:r>
            <a:r>
              <a:rPr lang="en-US" dirty="0" smtClean="0"/>
              <a:t>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979189613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dirty="0"/>
              <a:t>Critically assess and locate the battles and battlefields in our current cultural conflict, and identify the strengths and weaknesses of those engaged on those battlefields, using a Biblical worldview.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3589020"/>
            <a:ext cx="9601200" cy="2278380"/>
          </a:xfrm>
        </p:spPr>
        <p:txBody>
          <a:bodyPr/>
          <a:lstStyle/>
          <a:p>
            <a:pPr lvl="1">
              <a:spcBef>
                <a:spcPts val="1000"/>
              </a:spcBef>
              <a:buFont typeface="Franklin Gothic Book" panose="020B0503020102020204" pitchFamily="34" charset="0"/>
              <a:buChar char="■"/>
            </a:pPr>
            <a:r>
              <a:rPr lang="en-US" dirty="0"/>
              <a:t>Where are the battlefields according to government, the media, and academia?</a:t>
            </a:r>
            <a:endParaRPr lang="en-US" sz="1400" dirty="0"/>
          </a:p>
          <a:p>
            <a:pPr lvl="1">
              <a:spcBef>
                <a:spcPts val="1000"/>
              </a:spcBef>
              <a:buFont typeface="Franklin Gothic Book" panose="020B0503020102020204" pitchFamily="34" charset="0"/>
              <a:buChar char="■"/>
            </a:pPr>
            <a:r>
              <a:rPr lang="en-US" dirty="0"/>
              <a:t>What is the Biblical “Commander’s Intent” in the current cultural conflict?</a:t>
            </a:r>
            <a:endParaRPr lang="en-US" sz="1400" dirty="0"/>
          </a:p>
          <a:p>
            <a:pPr lvl="1">
              <a:spcBef>
                <a:spcPts val="1000"/>
              </a:spcBef>
              <a:buFont typeface="Franklin Gothic Book" panose="020B0503020102020204" pitchFamily="34" charset="0"/>
              <a:buChar char="■"/>
            </a:pPr>
            <a:r>
              <a:rPr lang="en-US" dirty="0"/>
              <a:t>Based upon this commander’s intent, what are Satan’s targets as outlined in God’s word</a:t>
            </a:r>
            <a:r>
              <a:rPr lang="en-US" dirty="0" smtClean="0"/>
              <a:t>?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07692592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dirty="0"/>
              <a:t>Examine the culture war’s center of gravity and understand its importance to post-conflict, end-state outcomes.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2628900"/>
            <a:ext cx="9601200" cy="3238500"/>
          </a:xfrm>
        </p:spPr>
        <p:txBody>
          <a:bodyPr/>
          <a:lstStyle/>
          <a:p>
            <a:pPr lvl="1">
              <a:spcBef>
                <a:spcPts val="1000"/>
              </a:spcBef>
              <a:buFont typeface="Franklin Gothic Book" panose="020B0503020102020204" pitchFamily="34" charset="0"/>
              <a:buChar char="■"/>
            </a:pPr>
            <a:r>
              <a:rPr lang="en-US" dirty="0"/>
              <a:t>Are there absolute truths?  What is truth?</a:t>
            </a:r>
            <a:endParaRPr lang="en-US" sz="1400" dirty="0"/>
          </a:p>
          <a:p>
            <a:pPr lvl="1">
              <a:spcBef>
                <a:spcPts val="1000"/>
              </a:spcBef>
              <a:buFont typeface="Franklin Gothic Book" panose="020B0503020102020204" pitchFamily="34" charset="0"/>
              <a:buChar char="■"/>
            </a:pPr>
            <a:r>
              <a:rPr lang="en-US" dirty="0"/>
              <a:t>What is spiritual freedom?  </a:t>
            </a:r>
            <a:endParaRPr lang="en-US" sz="1400" dirty="0"/>
          </a:p>
          <a:p>
            <a:pPr lvl="1">
              <a:spcBef>
                <a:spcPts val="1000"/>
              </a:spcBef>
              <a:buFont typeface="Franklin Gothic Book" panose="020B0503020102020204" pitchFamily="34" charset="0"/>
              <a:buChar char="■"/>
            </a:pPr>
            <a:r>
              <a:rPr lang="en-US" dirty="0"/>
              <a:t>What do we want the culture to look like after the culture war</a:t>
            </a:r>
            <a:r>
              <a:rPr lang="en-US" dirty="0" smtClean="0"/>
              <a:t>?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636957676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dirty="0"/>
              <a:t>Identify the combatants’ orders of battle, and assess which side of the culture war you find yourself.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2606040"/>
            <a:ext cx="9601200" cy="3261360"/>
          </a:xfrm>
        </p:spPr>
        <p:txBody>
          <a:bodyPr/>
          <a:lstStyle/>
          <a:p>
            <a:pPr lvl="1">
              <a:spcBef>
                <a:spcPts val="1000"/>
              </a:spcBef>
              <a:buFont typeface="Franklin Gothic Book" panose="020B0503020102020204" pitchFamily="34" charset="0"/>
              <a:buChar char="■"/>
            </a:pPr>
            <a:r>
              <a:rPr lang="en-US" dirty="0"/>
              <a:t>Who among the combatants are the most destabilizing in the cultural struggle?</a:t>
            </a:r>
            <a:endParaRPr lang="en-US" sz="1400" dirty="0"/>
          </a:p>
          <a:p>
            <a:pPr lvl="1">
              <a:spcBef>
                <a:spcPts val="1000"/>
              </a:spcBef>
              <a:buFont typeface="Franklin Gothic Book" panose="020B0503020102020204" pitchFamily="34" charset="0"/>
              <a:buChar char="■"/>
            </a:pPr>
            <a:r>
              <a:rPr lang="en-US" dirty="0"/>
              <a:t>Using an analytical framework, you will be able to define the perspectives, motives, and focus of each</a:t>
            </a:r>
            <a:r>
              <a:rPr lang="en-US" dirty="0" smtClean="0"/>
              <a:t>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531170914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dirty="0"/>
              <a:t>Critically assess the current state of national public discourse and articulate the proper engagement of cultural dialogue in a “warfare” environment.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3028950"/>
            <a:ext cx="9601200" cy="2838450"/>
          </a:xfrm>
        </p:spPr>
        <p:txBody>
          <a:bodyPr/>
          <a:lstStyle/>
          <a:p>
            <a:pPr lvl="1">
              <a:spcBef>
                <a:spcPts val="1000"/>
              </a:spcBef>
              <a:buFont typeface="Franklin Gothic Book" panose="020B0503020102020204" pitchFamily="34" charset="0"/>
              <a:buChar char="■"/>
            </a:pPr>
            <a:r>
              <a:rPr lang="en-US" dirty="0"/>
              <a:t>How should opponents respond to each other?</a:t>
            </a:r>
            <a:endParaRPr lang="en-US" sz="1400" dirty="0"/>
          </a:p>
          <a:p>
            <a:pPr lvl="1">
              <a:spcBef>
                <a:spcPts val="1000"/>
              </a:spcBef>
              <a:buFont typeface="Franklin Gothic Book" panose="020B0503020102020204" pitchFamily="34" charset="0"/>
              <a:buChar char="■"/>
            </a:pPr>
            <a:r>
              <a:rPr lang="en-US" dirty="0"/>
              <a:t>What examples do we have from Christ?</a:t>
            </a:r>
            <a:endParaRPr lang="en-US" sz="1400" dirty="0"/>
          </a:p>
          <a:p>
            <a:pPr lvl="1">
              <a:spcBef>
                <a:spcPts val="1000"/>
              </a:spcBef>
              <a:buFont typeface="Franklin Gothic Book" panose="020B0503020102020204" pitchFamily="34" charset="0"/>
              <a:buChar char="■"/>
            </a:pPr>
            <a:r>
              <a:rPr lang="en-US" dirty="0"/>
              <a:t>What is our strategy for engagement?</a:t>
            </a:r>
            <a:endParaRPr lang="en-US" sz="1400" dirty="0"/>
          </a:p>
          <a:p>
            <a:pPr lvl="1">
              <a:spcBef>
                <a:spcPts val="1000"/>
              </a:spcBef>
              <a:buFont typeface="Franklin Gothic Book" panose="020B0503020102020204" pitchFamily="34" charset="0"/>
              <a:buChar char="■"/>
            </a:pPr>
            <a:r>
              <a:rPr lang="en-US" dirty="0"/>
              <a:t>What is your commission in this culture war?</a:t>
            </a:r>
            <a:endParaRPr lang="en-US" sz="1400" dirty="0"/>
          </a:p>
          <a:p>
            <a:pPr lvl="1">
              <a:spcBef>
                <a:spcPts val="1000"/>
              </a:spcBef>
              <a:buFont typeface="Franklin Gothic Book" panose="020B0503020102020204" pitchFamily="34" charset="0"/>
              <a:buChar char="■"/>
            </a:pPr>
            <a:r>
              <a:rPr lang="en-US" dirty="0"/>
              <a:t>What is your calling in this culture war</a:t>
            </a:r>
            <a:r>
              <a:rPr lang="en-US" dirty="0" smtClean="0"/>
              <a:t>?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292270616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SUGGESTED </a:t>
            </a:r>
            <a:r>
              <a:rPr lang="en-US" b="1" dirty="0" smtClean="0"/>
              <a:t>READINGS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Clausewitz, Carl von. (1976). </a:t>
            </a:r>
            <a:r>
              <a:rPr lang="en-US" i="1" dirty="0"/>
              <a:t>On war</a:t>
            </a:r>
            <a:r>
              <a:rPr lang="en-US" dirty="0"/>
              <a:t>. Princeton, NJ: Princeton University Press.</a:t>
            </a:r>
          </a:p>
          <a:p>
            <a:r>
              <a:rPr lang="en-US" dirty="0"/>
              <a:t>Guinness, </a:t>
            </a:r>
            <a:r>
              <a:rPr lang="en-US" dirty="0" err="1"/>
              <a:t>Os</a:t>
            </a:r>
            <a:r>
              <a:rPr lang="en-US" dirty="0"/>
              <a:t>. (2000). </a:t>
            </a:r>
            <a:r>
              <a:rPr lang="en-US" i="1" dirty="0"/>
              <a:t>Time for truth</a:t>
            </a:r>
            <a:r>
              <a:rPr lang="en-US" dirty="0"/>
              <a:t>. Grand Rapids, MI: Baker Books.</a:t>
            </a:r>
          </a:p>
          <a:p>
            <a:r>
              <a:rPr lang="en-US" dirty="0"/>
              <a:t>Hunter, James Davison. (1991). </a:t>
            </a:r>
            <a:r>
              <a:rPr lang="en-US" i="1" dirty="0"/>
              <a:t>Culture wars: The struggle to define America</a:t>
            </a:r>
            <a:r>
              <a:rPr lang="en-US" dirty="0"/>
              <a:t>.  New York, NY: </a:t>
            </a:r>
            <a:r>
              <a:rPr lang="en-US" dirty="0" err="1"/>
              <a:t>BasicBooks</a:t>
            </a:r>
            <a:r>
              <a:rPr lang="en-US" dirty="0"/>
              <a:t>.</a:t>
            </a:r>
          </a:p>
          <a:p>
            <a:r>
              <a:rPr lang="en-US" dirty="0" err="1"/>
              <a:t>Lutzer</a:t>
            </a:r>
            <a:r>
              <a:rPr lang="en-US" dirty="0"/>
              <a:t>, Erwin W. (1995). </a:t>
            </a:r>
            <a:r>
              <a:rPr lang="en-US" i="1" dirty="0"/>
              <a:t>Hitler’s cross</a:t>
            </a:r>
            <a:r>
              <a:rPr lang="en-US" dirty="0"/>
              <a:t>. Chicago, IL: Moody Publishers.</a:t>
            </a:r>
          </a:p>
          <a:p>
            <a:r>
              <a:rPr lang="en-US" dirty="0" err="1"/>
              <a:t>Lutzer</a:t>
            </a:r>
            <a:r>
              <a:rPr lang="en-US" dirty="0"/>
              <a:t>, Erwin W. (1993). </a:t>
            </a:r>
            <a:r>
              <a:rPr lang="en-US" i="1" dirty="0"/>
              <a:t>Twelve myths Americans believe</a:t>
            </a:r>
            <a:r>
              <a:rPr lang="en-US" dirty="0"/>
              <a:t>. Chicago, IL: Moody Books.</a:t>
            </a:r>
          </a:p>
          <a:p>
            <a:r>
              <a:rPr lang="en-US" dirty="0"/>
              <a:t>Moreland, J. P. (1997).  </a:t>
            </a:r>
            <a:r>
              <a:rPr lang="en-US" i="1" dirty="0"/>
              <a:t>Love your God with all your mind</a:t>
            </a:r>
            <a:r>
              <a:rPr lang="en-US" dirty="0"/>
              <a:t>. Colorado Springs, CO: </a:t>
            </a:r>
            <a:r>
              <a:rPr lang="en-US" dirty="0" err="1"/>
              <a:t>NavPress</a:t>
            </a:r>
            <a:r>
              <a:rPr lang="en-US" dirty="0"/>
              <a:t>. [ISBN: 1-57683-016-0]</a:t>
            </a:r>
          </a:p>
          <a:p>
            <a:r>
              <a:rPr lang="en-US" dirty="0"/>
              <a:t>Sun Tzu. (1963). </a:t>
            </a:r>
            <a:r>
              <a:rPr lang="en-US" i="1" dirty="0"/>
              <a:t>The art of war</a:t>
            </a:r>
            <a:r>
              <a:rPr lang="en-US" dirty="0"/>
              <a:t>. London: Oxford University Press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159435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cap="all" dirty="0"/>
              <a:t>Academic Catalog Description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Internecine cultural communications, American democratic reality, the media and social media, government, academia, American public policy analysis, Biblical studies, war fighting philosophy and perspectives, current and controversial issues, cultural </a:t>
            </a:r>
            <a:r>
              <a:rPr lang="en-US" dirty="0" smtClean="0"/>
              <a:t>engagement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4527169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</a:majorFont>
      <a:minorFont>
        <a:latin typeface="Franklin Gothic Book" panose="020B0503020102020204"/>
        <a:ea typeface=""/>
        <a:cs typeface="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37</TotalTime>
  <Words>562</Words>
  <Application>Microsoft Macintosh PowerPoint</Application>
  <PresentationFormat>Widescreen</PresentationFormat>
  <Paragraphs>37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Calibri</vt:lpstr>
      <vt:lpstr>Franklin Gothic Book</vt:lpstr>
      <vt:lpstr>Crop</vt:lpstr>
      <vt:lpstr>Terminal Course Objectives</vt:lpstr>
      <vt:lpstr>Examine the proper relationship between truth and freedom and use that to analyze and evaluate the goals of 21st century opponents in the struggle for the American culture. </vt:lpstr>
      <vt:lpstr>Articulate the purpose of warfare and understand what our enemy wants and how he obtains his ends. </vt:lpstr>
      <vt:lpstr>Critically assess and locate the battles and battlefields in our current cultural conflict, and identify the strengths and weaknesses of those engaged on those battlefields, using a Biblical worldview. </vt:lpstr>
      <vt:lpstr>Examine the culture war’s center of gravity and understand its importance to post-conflict, end-state outcomes. </vt:lpstr>
      <vt:lpstr>Identify the combatants’ orders of battle, and assess which side of the culture war you find yourself.</vt:lpstr>
      <vt:lpstr>Critically assess the current state of national public discourse and articulate the proper engagement of cultural dialogue in a “warfare” environment. </vt:lpstr>
      <vt:lpstr>SUGGESTED READINGS</vt:lpstr>
      <vt:lpstr>Academic Catalog Description 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Terminal Course Objectives</dc:title>
  <dc:creator>Tom Streelman</dc:creator>
  <cp:lastModifiedBy>Tom Streelman</cp:lastModifiedBy>
  <cp:revision>4</cp:revision>
  <cp:lastPrinted>2016-04-21T18:32:40Z</cp:lastPrinted>
  <dcterms:created xsi:type="dcterms:W3CDTF">2016-04-21T18:07:05Z</dcterms:created>
  <dcterms:modified xsi:type="dcterms:W3CDTF">2016-04-21T18:44:41Z</dcterms:modified>
</cp:coreProperties>
</file>